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331" r:id="rId4"/>
    <p:sldId id="334" r:id="rId5"/>
    <p:sldId id="332" r:id="rId6"/>
    <p:sldId id="261" r:id="rId7"/>
    <p:sldId id="335" r:id="rId9"/>
    <p:sldId id="336" r:id="rId10"/>
    <p:sldId id="344" r:id="rId11"/>
    <p:sldId id="355" r:id="rId12"/>
    <p:sldId id="346" r:id="rId13"/>
    <p:sldId id="356" r:id="rId14"/>
    <p:sldId id="348" r:id="rId15"/>
    <p:sldId id="357" r:id="rId16"/>
    <p:sldId id="343" r:id="rId17"/>
    <p:sldId id="337" r:id="rId18"/>
    <p:sldId id="358" r:id="rId19"/>
    <p:sldId id="339" r:id="rId20"/>
    <p:sldId id="340" r:id="rId21"/>
    <p:sldId id="338" r:id="rId22"/>
    <p:sldId id="341" r:id="rId23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 showGuides="1">
      <p:cViewPr varScale="1">
        <p:scale>
          <a:sx n="116" d="100"/>
          <a:sy n="116" d="100"/>
        </p:scale>
        <p:origin x="1672" y="176"/>
      </p:cViewPr>
      <p:guideLst>
        <p:guide orient="horz" pos="708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11108" y="0"/>
            <a:ext cx="42926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2926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11108" y="6513910"/>
            <a:ext cx="42926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 panose="020B0609020204030204"/>
                <a:cs typeface="Consolas" panose="020B0609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jpe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 panose="020B0609020204030204"/>
                <a:cs typeface="Consolas" panose="020B0609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보고서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YOLOv5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기반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인원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흐름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모니터링</a:t>
            </a:r>
            <a:endParaRPr lang="ko-KR" altLang="en-US" sz="3600" i="1" spc="-5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2020110556</a:t>
            </a:r>
            <a:endParaRPr lang="en-US" altLang="ko-KR" sz="2400" i="1" spc="-5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이름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SUN QIGAN</a:t>
            </a:r>
            <a:endParaRPr sz="2400" i="1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652010" cy="5008245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  <a:sym typeface="+mn-ea"/>
            </a:endParaRPr>
          </a:p>
          <a:p>
            <a:pPr marL="0" lvl="1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>
                <a:solidFill>
                  <a:schemeClr val="tx1"/>
                </a:solidFill>
                <a:sym typeface="+mn-ea"/>
              </a:rPr>
              <a:t>Image Blog 및 관리 기능은 사용자가 이미지와 텍스트를 업로드하여 블로그 형태로 게시할 수 있게 하는 웹 기반 기능입니다</a:t>
            </a:r>
            <a:endParaRPr lang="ko-KR" altLang="en-US" sz="1400">
              <a:solidFill>
                <a:schemeClr val="tx1"/>
              </a:solidFill>
              <a:latin typeface="Consolas" panose="020B0609020204030204"/>
              <a:cs typeface="Consolas" panose="020B0609020204030204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 sz="1400">
              <a:solidFill>
                <a:schemeClr val="tx1"/>
              </a:solidFill>
              <a:latin typeface="Consolas" panose="020B0609020204030204"/>
              <a:cs typeface="Consolas" panose="020B0609020204030204"/>
            </a:endParaRPr>
          </a:p>
          <a:p>
            <a:endParaRPr kumimoji="1" lang="ko-KR" altLang="en-US" sz="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1718310"/>
            <a:ext cx="2359660" cy="2466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458597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>
              <a:solidFill>
                <a:schemeClr val="tx1"/>
              </a:solidFill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>
              <a:solidFill>
                <a:schemeClr val="tx1"/>
              </a:solidFill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>
              <a:solidFill>
                <a:schemeClr val="tx1"/>
              </a:solidFill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>
              <a:solidFill>
                <a:schemeClr val="tx1"/>
              </a:solidFill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>
              <a:solidFill>
                <a:schemeClr val="tx1"/>
              </a:solidFill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>
              <a:solidFill>
                <a:schemeClr val="tx1"/>
              </a:solidFill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>
              <a:solidFill>
                <a:schemeClr val="tx1"/>
              </a:solidFill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>
              <a:solidFill>
                <a:schemeClr val="tx1"/>
              </a:solidFill>
            </a:endParaRPr>
          </a:p>
          <a:p>
            <a:pPr indent="0"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400">
                <a:solidFill>
                  <a:schemeClr val="tx1"/>
                </a:solidFill>
              </a:rPr>
              <a:t>사용자 보안 기능은 시스템의 보안을 강화하기 위해 중요한 요소입니다. Python과 Django를 기반으로 하는 시스템에서는 보안키를 이용한 로그인 기능을 구현하여 사용자 인증을 처리할 수 있습니다. 이는 사용자의 로그인 정보를 보안키와 결합하여 인증 과정에서 추가적인 보안 계층을 제공합니다</a:t>
            </a:r>
            <a:r>
              <a:rPr lang="ko-KR" altLang="en-US" sz="1400">
                <a:solidFill>
                  <a:schemeClr val="tx1"/>
                </a:solidFill>
              </a:rPr>
              <a:t>.</a:t>
            </a:r>
            <a:endParaRPr lang="ko-KR" altLang="en-US" sz="1400">
              <a:solidFill>
                <a:schemeClr val="tx1"/>
              </a:solidFill>
            </a:endParaRPr>
          </a:p>
          <a:p>
            <a:endParaRPr kumimoji="1" lang="en-US" altLang="zh-CN" sz="8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3707765" cy="2428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70" y="2286000"/>
            <a:ext cx="2927350" cy="1735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내용 개체 틀 2"/>
          <p:cNvSpPr txBox="1"/>
          <p:nvPr/>
        </p:nvSpPr>
        <p:spPr>
          <a:xfrm>
            <a:off x="457200" y="1143000"/>
            <a:ext cx="4309110" cy="46399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kern="0">
                <a:solidFill>
                  <a:schemeClr val="tx1"/>
                </a:solidFill>
              </a:rPr>
              <a:t>게시를 위한 HTTP RESTful API는 웹 애플리케이션에서 클라이언트와 서버 간의 데이터 통신을 효율적으로 관리하기 위한</a:t>
            </a:r>
            <a:r>
              <a:rPr lang="ko-KR" altLang="en-US" sz="1400" kern="0">
                <a:solidFill>
                  <a:schemeClr val="tx1"/>
                </a:solidFill>
              </a:rPr>
              <a:t> 인터페이스를 제공합니다 </a:t>
            </a:r>
            <a:endParaRPr lang="ko-KR" altLang="en-US" sz="1400" kern="0">
              <a:solidFill>
                <a:schemeClr val="tx1"/>
              </a:solidFill>
            </a:endParaRPr>
          </a:p>
          <a:p>
            <a:pPr latinLnBrk="0"/>
            <a:endParaRPr kumimoji="1" lang="en-US" altLang="zh-CN" sz="800" kern="0" dirty="0">
              <a:solidFill>
                <a:schemeClr val="tx1"/>
              </a:solidFill>
              <a:latin typeface="+mn-ea"/>
              <a:cs typeface="Gulim" panose="020B0600000101010101" charset="-127"/>
            </a:endParaRPr>
          </a:p>
        </p:txBody>
      </p:sp>
      <p:sp>
        <p:nvSpPr>
          <p:cNvPr id="7" name="내용 개체 틀 3"/>
          <p:cNvSpPr txBox="1"/>
          <p:nvPr/>
        </p:nvSpPr>
        <p:spPr>
          <a:xfrm>
            <a:off x="5105683" y="1143000"/>
            <a:ext cx="4309110" cy="417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solidFill>
                <a:schemeClr val="tx1"/>
              </a:solidFill>
            </a:endParaRPr>
          </a:p>
          <a:p>
            <a:pPr marL="12065" indent="0" latinLnBrk="0"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solidFill>
                  <a:schemeClr val="tx1"/>
                </a:solidFill>
              </a:rPr>
              <a:t>Image 목록 및 획득을 위한 HTTP RESTful API는 클라이언트가 서버에서 이미지</a:t>
            </a:r>
            <a:r>
              <a:rPr lang="ko-KR" altLang="en-US" sz="1400" kern="0">
                <a:solidFill>
                  <a:schemeClr val="tx1"/>
                </a:solidFill>
              </a:rPr>
              <a:t> 데이터를 조회하고 다운로드할 수 있게 하는 웹 서비스 인터페이스입니다</a:t>
            </a: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9540" y="2296160"/>
            <a:ext cx="4204970" cy="1590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70430"/>
            <a:ext cx="4378960" cy="18415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5077460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zh-CN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>
                <a:solidFill>
                  <a:schemeClr val="tx1"/>
                </a:solidFill>
              </a:rPr>
              <a:t>Image List View 기능은 Android 앱에서 이미지의 목록을 사용자에게 표시하는 기능입니다.사용자는 모바일</a:t>
            </a:r>
            <a:r>
              <a:rPr lang="ko-KR" altLang="en-US" sz="1400">
                <a:solidFill>
                  <a:schemeClr val="tx1"/>
                </a:solidFill>
              </a:rPr>
              <a:t> 기기를 통해 자신의 블로그를 볼 수 있다</a:t>
            </a:r>
            <a:endParaRPr lang="ko-KR" altLang="en-US" sz="1400">
              <a:solidFill>
                <a:schemeClr val="tx1"/>
              </a:solidFill>
            </a:endParaRPr>
          </a:p>
          <a:p>
            <a:endParaRPr kumimoji="1" lang="en-US" altLang="zh-CN" sz="800" dirty="0">
              <a:solidFill>
                <a:schemeClr val="tx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10540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획득을 위한 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>
              <a:solidFill>
                <a:schemeClr val="tx1"/>
              </a:solidFill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>
                <a:solidFill>
                  <a:schemeClr val="tx1"/>
                </a:solidFill>
              </a:rPr>
              <a:t>Image 목록 및 획득을 위한 HTTP RESTful API는 서버에서 이미지 데이터를 조회하고</a:t>
            </a:r>
            <a:r>
              <a:rPr lang="ko-KR" altLang="en-US" sz="1400">
                <a:solidFill>
                  <a:schemeClr val="tx1"/>
                </a:solidFill>
              </a:rPr>
              <a:t> 다운로드할 수 있게 하는 API입니다.</a:t>
            </a:r>
            <a:endParaRPr lang="ko-KR" altLang="en-US" sz="1400">
              <a:solidFill>
                <a:schemeClr val="tx1"/>
              </a:solidFill>
            </a:endParaRPr>
          </a:p>
          <a:p>
            <a:endParaRPr kumimoji="1" lang="en-US" altLang="zh-CN" sz="800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1530985"/>
            <a:ext cx="2214245" cy="37960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35" y="1688465"/>
            <a:ext cx="3029585" cy="3481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내용 개체 틀 2"/>
          <p:cNvSpPr txBox="1"/>
          <p:nvPr/>
        </p:nvSpPr>
        <p:spPr>
          <a:xfrm>
            <a:off x="525780" y="1066800"/>
            <a:ext cx="4039235" cy="54108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algn="l" latinLnBrk="0">
              <a:spcBef>
                <a:spcPts val="105"/>
              </a:spcBef>
              <a:buClrTx/>
              <a:buSzTx/>
              <a:buNone/>
              <a:tabLst>
                <a:tab pos="299720" algn="l"/>
              </a:tabLst>
            </a:pPr>
            <a:endParaRPr lang="ko-KR" altLang="en-US" sz="1200" kern="0">
              <a:solidFill>
                <a:schemeClr val="tx1"/>
              </a:solidFill>
            </a:endParaRPr>
          </a:p>
          <a:p>
            <a:pPr marL="12065" algn="l" latinLnBrk="0">
              <a:spcBef>
                <a:spcPts val="105"/>
              </a:spcBef>
              <a:buClrTx/>
              <a:buSzTx/>
              <a:buNone/>
              <a:tabLst>
                <a:tab pos="299720" algn="l"/>
              </a:tabLst>
            </a:pPr>
            <a:r>
              <a:rPr lang="ko-KR" altLang="en-US" sz="1200" kern="0">
                <a:solidFill>
                  <a:schemeClr val="tx1"/>
                </a:solidFill>
              </a:rPr>
              <a:t>사용자가 동시화를 클릭하면 웹 페이지에서 이미지를 추출하여 표시할 수 있습니다.</a:t>
            </a:r>
            <a:endParaRPr lang="ko-KR" altLang="en-US" sz="1200" kern="0">
              <a:solidFill>
                <a:schemeClr val="tx1"/>
              </a:solidFill>
            </a:endParaRPr>
          </a:p>
          <a:p>
            <a:pPr marL="12065" algn="l" latinLnBrk="0">
              <a:spcBef>
                <a:spcPts val="105"/>
              </a:spcBef>
              <a:buClrTx/>
              <a:buSzTx/>
              <a:buNone/>
              <a:tabLst>
                <a:tab pos="299720" algn="l"/>
              </a:tabLst>
            </a:pPr>
            <a:r>
              <a:rPr lang="ko-KR" altLang="en-US" sz="1200" kern="0">
                <a:solidFill>
                  <a:schemeClr val="tx1"/>
                </a:solidFill>
              </a:rPr>
              <a:t>새로운 사진 전시 클릭 후 웹페이지에 새로 추가된 사진을 새로고침하여 전시할 수 있습니다.</a:t>
            </a:r>
            <a:endParaRPr lang="ko-KR" altLang="en-US" sz="1200" kern="0">
              <a:solidFill>
                <a:schemeClr val="tx1"/>
              </a:solidFill>
            </a:endParaRPr>
          </a:p>
          <a:p>
            <a:pPr indent="0" latinLnBrk="0">
              <a:spcBef>
                <a:spcPts val="1440"/>
              </a:spcBef>
              <a:buFontTx/>
              <a:buNone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4953000" y="1066800"/>
            <a:ext cx="4732655" cy="57912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 기능</a:t>
            </a: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b="1" kern="0">
                <a:solidFill>
                  <a:schemeClr val="tx1"/>
                </a:solidFill>
              </a:rPr>
              <a:t>기능:</a:t>
            </a:r>
            <a:r>
              <a:rPr lang="ko-KR" altLang="en-US" sz="1400" b="1" kern="0">
                <a:solidFill>
                  <a:schemeClr val="tx1"/>
                </a:solidFill>
              </a:rPr>
              <a:t> </a:t>
            </a:r>
            <a:endParaRPr lang="ko-KR" altLang="en-US" sz="1400" b="1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kern="0">
                <a:solidFill>
                  <a:schemeClr val="tx1"/>
                </a:solidFill>
              </a:rPr>
              <a:t>RecyclerView 내 이미지 클릭 시 해당 이미지를 확대하여 볼 수 있는 기능을 추가하였습니다.</a:t>
            </a:r>
            <a:endParaRPr lang="ko-KR" altLang="en-US" sz="12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kern="0">
                <a:solidFill>
                  <a:schemeClr val="tx1"/>
                </a:solidFill>
              </a:rPr>
              <a:t>동작 방식:</a:t>
            </a:r>
            <a:endParaRPr lang="ko-KR" altLang="en-US" sz="12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kern="0">
                <a:solidFill>
                  <a:schemeClr val="tx1"/>
                </a:solidFill>
              </a:rPr>
              <a:t>사용자가 특정 이미지를 클릭합니다.</a:t>
            </a:r>
            <a:endParaRPr lang="ko-KR" altLang="en-US" sz="12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kern="0">
                <a:solidFill>
                  <a:schemeClr val="tx1"/>
                </a:solidFill>
              </a:rPr>
              <a:t>클릭된 이미지를 새로운 Activity (FullscreenImageActivity)에서 화면 전체 크기로 표시합니다.</a:t>
            </a:r>
            <a:endParaRPr lang="ko-KR" altLang="en-US" sz="12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kern="0">
                <a:solidFill>
                  <a:schemeClr val="tx1"/>
                </a:solidFill>
              </a:rPr>
              <a:t>확대된 이미지를 사용자는 자유롭게 확인할 수 있습니다.</a:t>
            </a:r>
            <a:endParaRPr lang="ko-KR" altLang="en-US" sz="12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zh-CN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9" name="图片 8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676400"/>
            <a:ext cx="1933575" cy="3318510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pic>
        <p:nvPicPr>
          <p:cNvPr id="12" name="图片 11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47800"/>
            <a:ext cx="1896110" cy="3335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600"/>
            <a:ext cx="796798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7967980" cy="402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 algn="l">
              <a:lnSpc>
                <a:spcPct val="100000"/>
              </a:lnSpc>
              <a:spcBef>
                <a:spcPts val="105"/>
              </a:spcBef>
              <a:buClrTx/>
              <a:buSzTx/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  <a:sym typeface="+mn-ea"/>
              </a:rPr>
              <a:t>마트폰 클라이언트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b="1" dirty="0">
                <a:latin typeface="+mn-ea"/>
                <a:cs typeface="Gulim" panose="020B0600000101010101" charset="-127"/>
              </a:rPr>
              <a:t>기능</a:t>
            </a:r>
            <a:r>
              <a:rPr lang="en-US" altLang="zh-CN" b="1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b="1" dirty="0">
                <a:latin typeface="+mn-ea"/>
                <a:cs typeface="Gulim" panose="020B0600000101010101" charset="-127"/>
              </a:rPr>
              <a:t>소개</a:t>
            </a:r>
            <a:r>
              <a:rPr lang="en-US" altLang="zh-CN" b="1" dirty="0">
                <a:latin typeface="+mn-ea"/>
                <a:cs typeface="Gulim" panose="020B0600000101010101" charset="-127"/>
              </a:rPr>
              <a:t>: </a:t>
            </a:r>
            <a:endParaRPr lang="en-US" altLang="zh-CN" b="1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 panose="020B0600000101010101" charset="-127"/>
              </a:rPr>
              <a:t>우리의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스마트폰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애플리케이션에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새로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추가된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확대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기능을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통해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사용자는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간단한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제스처로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사진을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확대하여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많은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세부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사항을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있습니다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  <a:endParaRPr lang="en-US" altLang="zh-CN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en-US" altLang="zh-CN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b="1" dirty="0">
                <a:latin typeface="+mn-ea"/>
                <a:cs typeface="Gulim" panose="020B0600000101010101" charset="-127"/>
              </a:rPr>
              <a:t>조작</a:t>
            </a:r>
            <a:r>
              <a:rPr lang="en-US" altLang="zh-CN" b="1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b="1" dirty="0">
                <a:latin typeface="+mn-ea"/>
                <a:cs typeface="Gulim" panose="020B0600000101010101" charset="-127"/>
              </a:rPr>
              <a:t>방식</a:t>
            </a:r>
            <a:r>
              <a:rPr lang="en-US" altLang="zh-CN" b="1" dirty="0">
                <a:latin typeface="+mn-ea"/>
                <a:cs typeface="Gulim" panose="020B0600000101010101" charset="-127"/>
              </a:rPr>
              <a:t>:</a:t>
            </a:r>
            <a:endParaRPr lang="en-US" altLang="zh-CN" b="1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 panose="020B0600000101010101" charset="-127"/>
              </a:rPr>
              <a:t>사용자가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사진을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클릭하면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이미지가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확대되어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표시되며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이를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통해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이미지를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확대할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있습니다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  <a:endParaRPr lang="en-US" altLang="zh-CN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en-US" altLang="zh-CN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b="1" dirty="0">
                <a:latin typeface="+mn-ea"/>
                <a:cs typeface="Gulim" panose="020B0600000101010101" charset="-127"/>
              </a:rPr>
              <a:t>기능의</a:t>
            </a:r>
            <a:r>
              <a:rPr lang="en-US" altLang="zh-CN" b="1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b="1" dirty="0">
                <a:latin typeface="+mn-ea"/>
                <a:cs typeface="Gulim" panose="020B0600000101010101" charset="-127"/>
              </a:rPr>
              <a:t>이점</a:t>
            </a:r>
            <a:r>
              <a:rPr lang="en-US" altLang="zh-CN" b="1" dirty="0">
                <a:latin typeface="+mn-ea"/>
                <a:cs typeface="Gulim" panose="020B0600000101010101" charset="-127"/>
              </a:rPr>
              <a:t>:</a:t>
            </a:r>
            <a:endParaRPr lang="en-US" altLang="zh-CN" b="1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 panose="020B0600000101010101" charset="-127"/>
              </a:rPr>
              <a:t>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기능을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통해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사용자는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이미지의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세부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사항을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명확하게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있으며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시각적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경험을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개선할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있습니다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특히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내용을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자세히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관찰해야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하는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상황에</a:t>
            </a:r>
            <a:r>
              <a:rPr lang="en-US" altLang="zh-CN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dirty="0">
                <a:latin typeface="+mn-ea"/>
                <a:cs typeface="Gulim" panose="020B0600000101010101" charset="-127"/>
              </a:rPr>
              <a:t>적합합니다</a:t>
            </a:r>
            <a:r>
              <a:rPr lang="en-US" altLang="zh-CN" dirty="0">
                <a:latin typeface="+mn-ea"/>
                <a:cs typeface="Gulim" panose="020B0600000101010101" charset="-127"/>
              </a:rPr>
              <a:t>.</a:t>
            </a:r>
            <a:endParaRPr lang="en-US" altLang="zh-CN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  <a:sym typeface="+mn-ea"/>
              </a:rPr>
              <a:t>Edge System,Service System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개발 완료된 상태를 캡처하여 사용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sz="1800" dirty="0">
              <a:latin typeface="+mn-ea"/>
              <a:cs typeface="Gulim" panose="020B0600000101010101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752600"/>
            <a:ext cx="2428240" cy="1208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38605"/>
            <a:ext cx="2131060" cy="2277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37970"/>
            <a:ext cx="2550160" cy="183959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048000" y="2438400"/>
            <a:ext cx="690880" cy="1314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95600" y="2133600"/>
            <a:ext cx="986155" cy="33782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ko-KR" altLang="en-US" sz="1400" dirty="0">
                <a:latin typeface="+mn-ea"/>
                <a:cs typeface="Gulim" panose="020B0600000101010101" charset="-127"/>
              </a:rPr>
              <a:t>로그인 후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74815" y="3429000"/>
            <a:ext cx="2176145" cy="4102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buClrTx/>
              <a:buSzTx/>
              <a:buFontTx/>
            </a:pPr>
            <a:r>
              <a:rPr lang="ko-KR" altLang="en-US" sz="1400" dirty="0">
                <a:latin typeface="+mn-ea"/>
                <a:cs typeface="Gulim" panose="020B0600000101010101" charset="-127"/>
              </a:rPr>
              <a:t>백그라운드 관리 페이지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800600"/>
            <a:ext cx="4817110" cy="7080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3962400"/>
            <a:ext cx="2263140" cy="2245995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5791200" y="5105400"/>
            <a:ext cx="683260" cy="1111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2315" y="3008630"/>
            <a:ext cx="1937385" cy="3689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ko-KR" altLang="en-US" sz="1400" dirty="0">
                <a:latin typeface="+mn-ea"/>
                <a:cs typeface="Gulim" panose="020B0600000101010101" charset="-127"/>
              </a:rPr>
              <a:t>사용자 로그인 페이지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32910" y="3733800"/>
            <a:ext cx="1440180" cy="28511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ko-KR" altLang="en-US" sz="1400" dirty="0">
                <a:latin typeface="+mn-ea"/>
                <a:cs typeface="Gulim" panose="020B0600000101010101" charset="-127"/>
              </a:rPr>
              <a:t>블로그 페이지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81200" y="5562600"/>
            <a:ext cx="1678940" cy="4102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buClrTx/>
              <a:buSzTx/>
              <a:buFontTx/>
            </a:pPr>
            <a:r>
              <a:rPr lang="ko-KR" altLang="en-US" sz="1400" dirty="0">
                <a:latin typeface="+mn-ea"/>
                <a:cs typeface="Gulim" panose="020B0600000101010101" charset="-127"/>
              </a:rPr>
              <a:t>yolov5실행</a:t>
            </a:r>
            <a:r>
              <a:rPr lang="ko-KR" altLang="en-US" sz="1400" dirty="0">
                <a:latin typeface="+mn-ea"/>
                <a:cs typeface="Gulim" panose="020B0600000101010101" charset="-127"/>
              </a:rPr>
              <a:t> 코드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74815" y="6076950"/>
            <a:ext cx="2157730" cy="4102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buClrTx/>
              <a:buSzTx/>
              <a:buFontTx/>
            </a:pPr>
            <a:r>
              <a:rPr lang="ko-KR" altLang="en-US" sz="1400" dirty="0">
                <a:latin typeface="+mn-ea"/>
                <a:cs typeface="Gulim" panose="020B0600000101010101" charset="-127"/>
              </a:rPr>
              <a:t>블로그 페이지에</a:t>
            </a:r>
            <a:r>
              <a:rPr lang="ko-KR" altLang="en-US" sz="1400" dirty="0">
                <a:latin typeface="+mn-ea"/>
                <a:cs typeface="Gulim" panose="020B0600000101010101" charset="-127"/>
              </a:rPr>
              <a:t> 업로드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86400" y="4805045"/>
            <a:ext cx="15163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ko-KR" altLang="en-US" sz="1400" dirty="0">
                <a:latin typeface="+mn-ea"/>
                <a:cs typeface="Gulim" panose="020B0600000101010101" charset="-127"/>
              </a:rPr>
              <a:t>실행</a:t>
            </a:r>
            <a:r>
              <a:rPr lang="ko-KR" altLang="en-US" sz="1400" dirty="0">
                <a:latin typeface="+mn-ea"/>
                <a:cs typeface="Gulim" panose="020B0600000101010101" charset="-127"/>
              </a:rPr>
              <a:t> 완료 후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5425" y="1676400"/>
            <a:ext cx="2078990" cy="3733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80760" y="3108960"/>
            <a:ext cx="1000760" cy="4102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ko-KR" altLang="en-US" sz="1400" dirty="0">
                <a:latin typeface="+mn-ea"/>
                <a:cs typeface="Gulim" panose="020B0600000101010101" charset="-127"/>
              </a:rPr>
              <a:t>그림</a:t>
            </a:r>
            <a:r>
              <a:rPr lang="ko-KR" altLang="en-US" sz="1400" dirty="0">
                <a:latin typeface="+mn-ea"/>
                <a:cs typeface="Gulim" panose="020B0600000101010101" charset="-127"/>
              </a:rPr>
              <a:t> 클릭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6164580" y="3519170"/>
            <a:ext cx="833120" cy="2400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684020"/>
            <a:ext cx="2061210" cy="3772535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5" name="object 4"/>
          <p:cNvSpPr txBox="1"/>
          <p:nvPr/>
        </p:nvSpPr>
        <p:spPr>
          <a:xfrm>
            <a:off x="574040" y="1124817"/>
            <a:ext cx="808037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  <a:sym typeface="+mn-ea"/>
              </a:rPr>
              <a:t>Client System</a:t>
            </a:r>
            <a:endParaRPr sz="1800" dirty="0">
              <a:latin typeface="+mn-ea"/>
              <a:cs typeface="Gulim" panose="020B0600000101010101" charset="-127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72400" y="5525135"/>
            <a:ext cx="1143635" cy="4102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ko-KR" altLang="en-US" sz="1400" dirty="0">
                <a:latin typeface="+mn-ea"/>
                <a:cs typeface="Gulim" panose="020B0600000101010101" charset="-127"/>
              </a:rPr>
              <a:t>그림 확대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6800" y="5525135"/>
            <a:ext cx="1445895" cy="4102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buClrTx/>
              <a:buSzTx/>
              <a:buFontTx/>
            </a:pPr>
            <a:r>
              <a:rPr lang="ko-KR" altLang="en-US" sz="1400" dirty="0">
                <a:latin typeface="+mn-ea"/>
                <a:cs typeface="Gulim" panose="020B0600000101010101" charset="-127"/>
                <a:sym typeface="+mn-ea"/>
              </a:rPr>
              <a:t>Android페이지 </a:t>
            </a:r>
            <a:endParaRPr lang="ko-KR" altLang="en-US" sz="1400" dirty="0">
              <a:latin typeface="+mn-ea"/>
              <a:cs typeface="Gulim" panose="020B0600000101010101" charset="-127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84020"/>
            <a:ext cx="1998345" cy="373189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2981325" y="3519170"/>
            <a:ext cx="833120" cy="2400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08300" y="2994660"/>
            <a:ext cx="959485" cy="5245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buClrTx/>
              <a:buSzTx/>
              <a:buFontTx/>
            </a:pPr>
            <a:r>
              <a:rPr lang="ko-KR" altLang="en-US" sz="1400" dirty="0">
                <a:latin typeface="+mn-ea"/>
                <a:cs typeface="Gulim" panose="020B0600000101010101" charset="-127"/>
              </a:rPr>
              <a:t>동기화 버튼 클릭</a:t>
            </a:r>
            <a:endParaRPr lang="ko-KR" altLang="en-US" sz="1400" dirty="0">
              <a:latin typeface="+mn-ea"/>
              <a:cs typeface="Gulim" panose="020B0600000101010101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1000" y="5525135"/>
            <a:ext cx="1788160" cy="4102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ko-KR" altLang="en-US" sz="1400" dirty="0">
                <a:latin typeface="+mn-ea"/>
                <a:cs typeface="Gulim" panose="020B0600000101010101" charset="-127"/>
                <a:sym typeface="+mn-ea"/>
              </a:rPr>
              <a:t>블로그 그림 전시</a:t>
            </a:r>
            <a:endParaRPr lang="ko-KR" altLang="en-US" sz="1400" dirty="0">
              <a:latin typeface="+mn-ea"/>
              <a:cs typeface="Gulim" panose="020B0600000101010101" charset="-127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720455" cy="269113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  <a:sym typeface="+mn-ea"/>
              </a:rPr>
              <a:t>Android개발과정의 이슈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1. ActivityNotFoundException 문제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문제 설명: FullscreenImageActivity를 클릭 이벤트로 실행하려 했으나, AndroidManifest.xml에 Activity가 선언되지 않아 ActivityNotFoundException 예외가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 발생했습니다.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해결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 방법: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AndroidManifest.xml 파일의 &lt;application&gt; 태그 내부에 FullscreenImageActivity를 추가로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 선언했습니다.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데모 동영상</a:t>
            </a:r>
            <a:endParaRPr sz="2000" dirty="0">
              <a:latin typeface="+mn-ea"/>
              <a:cs typeface="Malgun Gothic" panose="020B0503020000020004" charset="-127"/>
            </a:endParaRPr>
          </a:p>
        </p:txBody>
      </p:sp>
      <p:pic>
        <p:nvPicPr>
          <p:cNvPr id="5" name="2024-12-15-01-54-4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80795" y="1600200"/>
            <a:ext cx="7375525" cy="421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080375" cy="299021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YOLOv5 기반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인구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흐름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모니터링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시스템은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실시간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데이터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수집과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높은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정확도로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매시간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인구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흐름을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분석할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있습니다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운영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효율성을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높이고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공공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안전을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강화하며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비용을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절감할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있습니다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시스템은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데이터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기반의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의사결정을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지원하며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다양한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환경에서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인구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흐름을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효과적으로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모니터링할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있는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가능성을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입증했습니다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향후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데이터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시각화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환경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적응성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개선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IoT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통합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등을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시스템의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활용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범위를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더욱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확장할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있을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것으로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기대됩니다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rPr>
              <a:t>2</a:t>
            </a:r>
            <a:endParaRPr sz="1200">
              <a:latin typeface="Malgun Gothic" panose="020B0503020000020004" charset="-127"/>
              <a:cs typeface="Malgun Gothic" panose="020B0503020000020004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 panose="020B0503020000020004" charset="-127"/>
                <a:cs typeface="Malgun Gothic" panose="020B0503020000020004" charset="-127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 panose="020B0503020000020004" charset="-127"/>
              <a:cs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4030" y="1116965"/>
            <a:ext cx="8822055" cy="932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URL : </a:t>
            </a:r>
            <a:r>
              <a:rPr lang="en-US" altLang="ko-KR" i="1" spc="-5" dirty="0" err="1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https://button.pythonanywhere.com/login/</a:t>
            </a:r>
            <a:r>
              <a:rPr lang="zh-CN" altLang="en-US" i="1" spc="-5" dirty="0" err="1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用户登录页面</a:t>
            </a:r>
            <a:endParaRPr lang="zh-CN" altLang="en-US" i="1" spc="-5" dirty="0" err="1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i="1" spc="-5" dirty="0" err="1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아이디</a:t>
            </a:r>
            <a:r>
              <a:rPr lang="en-US" altLang="ko-KR" sz="1800" i="1" spc="-5" dirty="0" err="1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:button </a:t>
            </a:r>
            <a:r>
              <a:rPr lang="ko-KR" altLang="en-US" sz="1800" i="1" spc="-5" dirty="0" err="1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비밀번호</a:t>
            </a:r>
            <a:r>
              <a:rPr lang="en-US" altLang="ko-KR" sz="1800" i="1" spc="-5" dirty="0" err="1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:shenxuan0206</a:t>
            </a:r>
            <a:endParaRPr lang="en-US" altLang="ko-KR" sz="1800" i="1" spc="-5" dirty="0" err="1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: </a:t>
            </a:r>
            <a:r>
              <a:rPr lang="en-US" altLang="zh-CN" i="1" dirty="0">
                <a:solidFill>
                  <a:srgbClr val="FF0000"/>
                </a:solidFill>
                <a:latin typeface="+mn-ea"/>
                <a:cs typeface="Gulim" panose="020B0600000101010101" charset="-127"/>
              </a:rPr>
              <a:t>h</a:t>
            </a:r>
            <a:r>
              <a:rPr lang="en-US" altLang="ko-KR" i="1" spc="-5" dirty="0" err="1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ttps://github.com/shenxuandada/Web-Service-Project</a:t>
            </a:r>
            <a:endParaRPr lang="en-US" altLang="ko-KR" i="1" spc="-5" dirty="0" err="1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/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/>
                <a:t>Root</a:t>
              </a:r>
              <a:endParaRPr kumimoji="1" lang="en-US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Edge_System</a:t>
              </a:r>
              <a:endParaRPr kumimoji="1" lang="en-US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Service_System</a:t>
              </a:r>
              <a:endParaRPr kumimoji="1" lang="en-US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Client_System</a:t>
              </a:r>
              <a:endParaRPr kumimoji="1" lang="en-US" altLang="en-US" dirty="0"/>
            </a:p>
          </p:txBody>
        </p:sp>
        <p:cxnSp>
          <p:nvCxnSpPr>
            <p:cNvPr id="10" name="직선 연결선[R] 9"/>
            <p:cNvCxnSpPr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/>
            <p:cNvCxnSpPr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/>
            <p:cNvCxnSpPr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/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YOLO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/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Django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/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Android, Native App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pptx</a:t>
            </a:r>
            <a:endParaRPr lang="ko-KR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1" name="꺾인 연결선[E] 10"/>
          <p:cNvCxnSpPr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) </a:t>
            </a:r>
            <a:endParaRPr lang="ko-KR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9" name="꺾인 연결선[E] 18"/>
          <p:cNvCxnSpPr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1-4.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게시를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사용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1-5.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sz="1600" dirty="0"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일부 확장 기능 가능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2-3.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게시를 위한 </a:t>
            </a:r>
            <a:r>
              <a:rPr 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목록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획득을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2-5.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 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 panose="020B0600000101010101" charset="-127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600" dirty="0"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3.1.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 list view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 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개별 제안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3.2.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목록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획득을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사용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3.3.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UI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 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시스템 구성도</a:t>
            </a:r>
            <a:endParaRPr sz="2000" dirty="0">
              <a:latin typeface="+mn-ea"/>
              <a:cs typeface="Malgun Gothic" panose="020B0503020000020004" charset="-127"/>
            </a:endParaRPr>
          </a:p>
        </p:txBody>
      </p:sp>
      <p:pic>
        <p:nvPicPr>
          <p:cNvPr id="21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Change Detection</a:t>
            </a:r>
            <a:endParaRPr kumimoji="1" lang="en-US" altLang="en-US" sz="11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Intruder Detection</a:t>
            </a:r>
            <a:endParaRPr kumimoji="1" lang="en-US" altLang="en-US" sz="1100" dirty="0"/>
          </a:p>
          <a:p>
            <a:pPr algn="ctr"/>
            <a:r>
              <a:rPr kumimoji="1" lang="en-US" altLang="en-US" sz="1100" dirty="0"/>
              <a:t>(Django blog)</a:t>
            </a:r>
            <a:endParaRPr kumimoji="1" lang="en-US" altLang="en-US" sz="1100" dirty="0"/>
          </a:p>
        </p:txBody>
      </p:sp>
      <p:pic>
        <p:nvPicPr>
          <p:cNvPr id="26" name="Picture 13" descr="D:\Daum_Cloud\DaumCloud\20131220_스마트 협업테이블\01. Images\Database_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RTSP</a:t>
            </a:r>
            <a:endParaRPr kumimoji="1" lang="en-US" altLang="en-US" sz="1200" dirty="0"/>
          </a:p>
        </p:txBody>
      </p:sp>
      <p:cxnSp>
        <p:nvCxnSpPr>
          <p:cNvPr id="34" name="꺾인 연결선[E] 33"/>
          <p:cNvCxnSpPr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/>
          <p:cNvCxnSpPr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/>
          <p:cNvCxnSpPr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en-US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cxnSp>
        <p:nvCxnSpPr>
          <p:cNvPr id="57" name="직선 화살표 연결선 56"/>
          <p:cNvCxnSpPr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Image blog</a:t>
            </a:r>
            <a:endParaRPr kumimoji="1" lang="en-US" altLang="en-US" sz="10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REST API</a:t>
            </a:r>
            <a:endParaRPr kumimoji="1" lang="en-US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PORT:8000</a:t>
            </a:r>
            <a:endParaRPr kumimoji="1" lang="en-US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PORT:8080</a:t>
            </a:r>
            <a:endParaRPr kumimoji="1" lang="en-US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&lt;EDGE SYSTEM&gt;</a:t>
            </a:r>
            <a:endParaRPr kumimoji="1" lang="en-US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&lt;CLIENT&gt;</a:t>
            </a:r>
            <a:endParaRPr kumimoji="1" lang="en-US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 USB</a:t>
            </a:r>
            <a:endParaRPr kumimoji="1" lang="en-US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&lt;SERVICE SYSTEM&gt;</a:t>
            </a:r>
            <a:endParaRPr kumimoji="1" lang="en-US" altLang="en-US" sz="12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09800" y="3581400"/>
            <a:ext cx="929005" cy="655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186420" cy="446341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본 프로젝트의 목적은 YOLOv5를 기반으로 한 인공지능 기술을 활용하여 실시간으로 매시간 인구 흐름을 모니터링할 수 있는 시스템을 구현하는 것입니다. 이 시스템은 다음과 같은 주요 목적을 달성하기 위해 설계되었습니다:</a:t>
            </a: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299085" indent="-287020" algn="l">
              <a:lnSpc>
                <a:spcPct val="100000"/>
              </a:lnSpc>
              <a:spcBef>
                <a:spcPts val="105"/>
              </a:spcBef>
              <a:buClrTx/>
              <a:buSzTx/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실시간 모니터링:</a:t>
            </a:r>
            <a:endParaRPr lang="ko-KR" altLang="en-US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특정 지역 내 인구 흐름을 실시간으로 감지하여 매시간 사람 수를 정확히 파악합니다.</a:t>
            </a: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299085" indent="-287020" algn="l">
              <a:lnSpc>
                <a:spcPct val="100000"/>
              </a:lnSpc>
              <a:spcBef>
                <a:spcPts val="105"/>
              </a:spcBef>
              <a:buClrTx/>
              <a:buSzTx/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데이터 기반 의사결정 지원:</a:t>
            </a:r>
            <a:endParaRPr lang="ko-KR" altLang="en-US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수집된 데이터를 분석하여 혼잡 시간대를 파악하고 운영 효율성을 높일 수 있는 정보를 제공합니다.</a:t>
            </a: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600" dirty="0">
              <a:latin typeface="+mn-ea"/>
            </a:endParaRPr>
          </a:p>
          <a:p>
            <a:pPr marL="299085" indent="-287020" algn="l">
              <a:lnSpc>
                <a:spcPct val="100000"/>
              </a:lnSpc>
              <a:spcBef>
                <a:spcPts val="105"/>
              </a:spcBef>
              <a:buClrTx/>
              <a:buSzTx/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공공 안전 강화:</a:t>
            </a:r>
            <a:endParaRPr lang="ko-KR" altLang="en-US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특정 구역의 과도한 인구 밀집 상황을 감지하여 안전 사고를 예방하고 비상 상황에 신속히 대응할 수 있도록 합니다.</a:t>
            </a: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600" dirty="0">
              <a:latin typeface="+mn-ea"/>
            </a:endParaRPr>
          </a:p>
          <a:p>
            <a:pPr marL="299085" indent="-287020" algn="l">
              <a:lnSpc>
                <a:spcPct val="100000"/>
              </a:lnSpc>
              <a:spcBef>
                <a:spcPts val="105"/>
              </a:spcBef>
              <a:buClrTx/>
              <a:buSzTx/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운영 효율성 제고:</a:t>
            </a:r>
            <a:endParaRPr lang="ko-KR" altLang="en-US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사람이 많은 시간대를 기준으로 자원을 적절히 배치하고, 혼잡도를 줄여 관리 비용을 절감합니다.</a:t>
            </a:r>
            <a:endParaRPr lang="ko-KR" altLang="en-US" sz="1400" kern="0"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614410" cy="351853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299085" indent="-287020" algn="l">
              <a:lnSpc>
                <a:spcPct val="100000"/>
              </a:lnSpc>
              <a:spcBef>
                <a:spcPts val="105"/>
              </a:spcBef>
              <a:buClrTx/>
              <a:buSzTx/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효율적인 인구 관리: </a:t>
            </a:r>
            <a:endParaRPr lang="ko-KR" altLang="en-US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특정 시간대의 혼잡을 파악해 자원을 효과적으로 배분할 수 있음.</a:t>
            </a: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299085" indent="-287020" algn="l">
              <a:lnSpc>
                <a:spcPct val="100000"/>
              </a:lnSpc>
              <a:spcBef>
                <a:spcPts val="105"/>
              </a:spcBef>
              <a:buClrTx/>
              <a:buSzTx/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공공 안전 강화: </a:t>
            </a:r>
            <a:endParaRPr lang="ko-KR" altLang="en-US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과도한 인구 밀집을 감지해 사고를 예방하고 비상 상황에 신속히 대응 가능.</a:t>
            </a: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299085" indent="-287020" algn="l">
              <a:lnSpc>
                <a:spcPct val="100000"/>
              </a:lnSpc>
              <a:spcBef>
                <a:spcPts val="105"/>
              </a:spcBef>
              <a:buClrTx/>
              <a:buSzTx/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정량적 데이터 확보: </a:t>
            </a:r>
            <a:endParaRPr lang="ko-KR" altLang="en-US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자동화된 데이터 수집으로 정확하고 신뢰성 있는 인구 흐름 분석 가능.</a:t>
            </a:r>
            <a:endParaRPr lang="ko-KR" altLang="en-US" sz="1400" kern="0">
              <a:latin typeface="Consolas" panose="020B0609020204030204"/>
              <a:cs typeface="Consolas" panose="020B0609020204030204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ko-KR" altLang="en-US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 algn="l">
              <a:lnSpc>
                <a:spcPct val="100000"/>
              </a:lnSpc>
              <a:spcBef>
                <a:spcPts val="105"/>
              </a:spcBef>
              <a:buClrTx/>
              <a:buSzTx/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운영 비용 절감: </a:t>
            </a:r>
            <a:endParaRPr lang="ko-KR" altLang="en-US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자동화 시스템으로 인력 의존도를 줄이고 장기적으로 비용 절약 </a:t>
            </a:r>
            <a:r>
              <a:rPr lang="ko-KR" altLang="en-US" sz="1400" kern="0">
                <a:latin typeface="Consolas" panose="020B0609020204030204"/>
                <a:cs typeface="Consolas" panose="020B0609020204030204"/>
              </a:rPr>
              <a:t>가능.</a:t>
            </a:r>
            <a:endParaRPr lang="ko-KR" altLang="en-US" sz="1400" kern="0"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7200" y="1219200"/>
          <a:ext cx="8991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3962400"/>
                <a:gridCol w="457200"/>
                <a:gridCol w="457200"/>
                <a:gridCol w="31242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yolov5s.pt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1-2. </a:t>
                      </a:r>
                      <a:r>
                        <a:rPr lang="en-GB" altLang="ko-KR" sz="1000" dirty="0" err="1"/>
                        <a:t>Ms</a:t>
                      </a:r>
                      <a:r>
                        <a:rPr lang="en-GB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GB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coco128.yaml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-GB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-GB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changedetection.py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changedetection.py [c</a:t>
                      </a:r>
                      <a:r>
                        <a:rPr lang="en-US" altLang="ko-KR" sz="1000" dirty="0">
                          <a:sym typeface="+mn-ea"/>
                        </a:rPr>
                        <a:t>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>
                          <a:sym typeface="+mn-ea"/>
                        </a:rPr>
                        <a:t>send]</a:t>
                      </a:r>
                      <a:endParaRPr lang="en-US" altLang="zh-CN" sz="1000" dirty="0">
                        <a:sym typeface="+mn-ea"/>
                      </a:endParaRPr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GB" altLang="ko-KR" sz="1000" dirty="0" err="1"/>
                        <a:t>Pythonanywhere</a:t>
                      </a:r>
                      <a:r>
                        <a:rPr lang="en-GB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views.py[</a:t>
                      </a:r>
                      <a:r>
                        <a:rPr lang="en-US" altLang="zh-CN" sz="1000" dirty="0">
                          <a:sym typeface="+mn-ea"/>
                        </a:rPr>
                        <a:t>c</a:t>
                      </a:r>
                      <a:r>
                        <a:rPr lang="en-US" altLang="ko-KR" sz="1000" dirty="0">
                          <a:sym typeface="+mn-ea"/>
                        </a:rPr>
                        <a:t>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/>
                        <a:t>user_login]</a:t>
                      </a:r>
                      <a:endParaRPr lang="en-US" altLang="zh-CN" sz="1000" dirty="0"/>
                    </a:p>
                    <a:p>
                      <a:pPr latinLnBrk="1"/>
                      <a:r>
                        <a:rPr lang="en-US" altLang="zh-CN" sz="1000" dirty="0"/>
                        <a:t>login.html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models.py [</a:t>
                      </a:r>
                      <a:r>
                        <a:rPr lang="en-US" altLang="ko-KR" sz="1000" dirty="0">
                          <a:sym typeface="+mn-ea"/>
                        </a:rPr>
                        <a:t>class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>
                          <a:sym typeface="+mn-ea"/>
                        </a:rPr>
                        <a:t>Post]</a:t>
                      </a:r>
                      <a:endParaRPr lang="en-US" altLang="zh-CN" sz="1000" dirty="0">
                        <a:sym typeface="+mn-ea"/>
                      </a:endParaRPr>
                    </a:p>
                    <a:p>
                      <a:pPr latinLnBrk="1"/>
                      <a:r>
                        <a:rPr lang="en-US" altLang="zh-CN" sz="1000" dirty="0">
                          <a:sym typeface="+mn-ea"/>
                        </a:rPr>
                        <a:t>views.py [</a:t>
                      </a:r>
                      <a:r>
                        <a:rPr lang="en-US" altLang="zh-CN" sz="1000" dirty="0">
                          <a:sym typeface="+mn-ea"/>
                        </a:rPr>
                        <a:t>c</a:t>
                      </a:r>
                      <a:r>
                        <a:rPr lang="en-US" altLang="ko-KR" sz="1000" dirty="0">
                          <a:sym typeface="+mn-ea"/>
                        </a:rPr>
                        <a:t>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>
                          <a:sym typeface="+mn-ea"/>
                        </a:rPr>
                        <a:t>post_list,post_detail,post_new,post_edit]</a:t>
                      </a:r>
                      <a:endParaRPr lang="en-US" altLang="zh-CN" sz="1000" dirty="0">
                        <a:sym typeface="+mn-ea"/>
                      </a:endParaRPr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serializers.py [</a:t>
                      </a:r>
                      <a:r>
                        <a:rPr lang="en-US" altLang="zh-CN" sz="1000" dirty="0">
                          <a:sym typeface="+mn-ea"/>
                        </a:rPr>
                        <a:t>c</a:t>
                      </a:r>
                      <a:r>
                        <a:rPr lang="en-US" altLang="ko-KR" sz="1000" dirty="0">
                          <a:sym typeface="+mn-ea"/>
                        </a:rPr>
                        <a:t>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/>
                        <a:t>PostSerializer]</a:t>
                      </a:r>
                      <a:endParaRPr lang="en-US" altLang="zh-CN" sz="1000" dirty="0"/>
                    </a:p>
                    <a:p>
                      <a:pPr latinLnBrk="1"/>
                      <a:r>
                        <a:rPr lang="en-US" altLang="zh-CN" sz="1000" dirty="0">
                          <a:sym typeface="+mn-ea"/>
                        </a:rPr>
                        <a:t>views.py [c</a:t>
                      </a:r>
                      <a:r>
                        <a:rPr lang="en-US" altLang="ko-KR" sz="1000" dirty="0">
                          <a:sym typeface="+mn-ea"/>
                        </a:rPr>
                        <a:t>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>
                          <a:sym typeface="+mn-ea"/>
                        </a:rPr>
                        <a:t>BlogImages]</a:t>
                      </a:r>
                      <a:endParaRPr lang="en-US" altLang="zh-CN" sz="1000" dirty="0">
                        <a:sym typeface="+mn-ea"/>
                      </a:endParaRPr>
                    </a:p>
                    <a:p>
                      <a:pPr latinLnBrk="1"/>
                      <a:r>
                        <a:rPr lang="en-US" altLang="zh-CN" sz="1000" dirty="0"/>
                        <a:t>urls.py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views.py [</a:t>
                      </a:r>
                      <a:r>
                        <a:rPr lang="en-US" altLang="zh-CN" sz="1000" dirty="0">
                          <a:sym typeface="+mn-ea"/>
                        </a:rPr>
                        <a:t>c</a:t>
                      </a:r>
                      <a:r>
                        <a:rPr lang="en-US" altLang="ko-KR" sz="1000" dirty="0">
                          <a:sym typeface="+mn-ea"/>
                        </a:rPr>
                        <a:t>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/>
                        <a:t>ImageListView]</a:t>
                      </a:r>
                      <a:endParaRPr lang="en-US" altLang="zh-CN" sz="1000" dirty="0"/>
                    </a:p>
                    <a:p>
                      <a:pPr latinLnBrk="1"/>
                      <a:r>
                        <a:rPr lang="en-US" altLang="zh-CN" sz="1000" dirty="0"/>
                        <a:t>urls.py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views.py [</a:t>
                      </a:r>
                      <a:r>
                        <a:rPr lang="en-US" altLang="zh-CN" sz="1000" dirty="0">
                          <a:sym typeface="+mn-ea"/>
                        </a:rPr>
                        <a:t>c</a:t>
                      </a:r>
                      <a:r>
                        <a:rPr lang="en-US" altLang="ko-KR" sz="1000" dirty="0">
                          <a:sym typeface="+mn-ea"/>
                        </a:rPr>
                        <a:t>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/>
                        <a:t>user_login]</a:t>
                      </a:r>
                      <a:endParaRPr lang="en-US" altLang="zh-CN" sz="1000" dirty="0"/>
                    </a:p>
                    <a:p>
                      <a:pPr latinLnBrk="1"/>
                      <a:r>
                        <a:rPr lang="en-US" altLang="zh-CN" sz="1000" dirty="0"/>
                        <a:t>login.html</a:t>
                      </a:r>
                      <a:endParaRPr lang="zh-CN" altLang="ko-KR" sz="1000" dirty="0"/>
                    </a:p>
                  </a:txBody>
                  <a:tcPr anchor="ctr"/>
                </a:tc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MainActivity.java[</a:t>
                      </a:r>
                      <a:r>
                        <a:rPr lang="en-US" altLang="zh-CN" sz="1000" dirty="0">
                          <a:sym typeface="+mn-ea"/>
                        </a:rPr>
                        <a:t>c</a:t>
                      </a:r>
                      <a:r>
                        <a:rPr lang="en-US" altLang="ko-KR" sz="1000" dirty="0">
                          <a:sym typeface="+mn-ea"/>
                        </a:rPr>
                        <a:t>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/>
                        <a:t>onPostExecute]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>
                          <a:sym typeface="+mn-ea"/>
                        </a:rPr>
                        <a:t>MainActivity.java[</a:t>
                      </a:r>
                      <a:r>
                        <a:rPr lang="en-US" altLang="zh-CN" sz="1000" dirty="0">
                          <a:sym typeface="+mn-ea"/>
                        </a:rPr>
                        <a:t>c</a:t>
                      </a:r>
                      <a:r>
                        <a:rPr lang="en-US" altLang="ko-KR" sz="1000" dirty="0">
                          <a:sym typeface="+mn-ea"/>
                        </a:rPr>
                        <a:t>lass</a:t>
                      </a:r>
                      <a:r>
                        <a:rPr lang="ko-KR" altLang="en-US" sz="1000" dirty="0">
                          <a:sym typeface="+mn-ea"/>
                        </a:rPr>
                        <a:t>명</a:t>
                      </a:r>
                      <a:r>
                        <a:rPr lang="en-US" altLang="ko-KR" sz="1000" dirty="0">
                          <a:sym typeface="+mn-ea"/>
                        </a:rPr>
                        <a:t>:</a:t>
                      </a:r>
                      <a:r>
                        <a:rPr lang="en-US" altLang="zh-CN" sz="1000" dirty="0"/>
                        <a:t>doInBackground]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-GB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>
                          <a:sym typeface="+mn-ea"/>
                        </a:rPr>
                        <a:t>MainActivity.java[</a:t>
                      </a:r>
                      <a:r>
                        <a:rPr lang="en-US" altLang="zh-CN" sz="1000" dirty="0"/>
                        <a:t>onClickDownload]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r>
                        <a:rPr lang="en-US" altLang="ko-KR" sz="1000" dirty="0"/>
                        <a:t> :</a:t>
                      </a:r>
                      <a:r>
                        <a:rPr lang="ko-KR" altLang="en-US" sz="1000" dirty="0"/>
                        <a:t>미리보기</a:t>
                      </a:r>
                      <a:r>
                        <a:rPr lang="en-US" altLang="zh-CN" sz="1000" dirty="0"/>
                        <a:t> </a:t>
                      </a:r>
                      <a:r>
                        <a:rPr lang="ko-KR" altLang="en-US" sz="1000" dirty="0"/>
                        <a:t>그림클릭</a:t>
                      </a:r>
                      <a:r>
                        <a:rPr lang="en-US" altLang="zh-CN" sz="1000" dirty="0"/>
                        <a:t> </a:t>
                      </a:r>
                      <a:r>
                        <a:rPr lang="ko-KR" altLang="en-US" sz="1000" dirty="0"/>
                        <a:t>확대기능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FullscreenImageActivity.java</a:t>
                      </a:r>
                      <a:endParaRPr lang="en-US" altLang="zh-CN" sz="1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935" y="1090295"/>
            <a:ext cx="4309110" cy="5099685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400"/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400"/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400"/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400"/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400"/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400"/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400"/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ko-KR" altLang="en-US" sz="1400">
              <a:solidFill>
                <a:schemeClr val="tx1"/>
              </a:solidFill>
              <a:latin typeface="Consolas" panose="020B0609020204030204"/>
              <a:cs typeface="Consolas" panose="020B0609020204030204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400">
                <a:solidFill>
                  <a:schemeClr val="tx1"/>
                </a:solidFill>
                <a:latin typeface="Consolas" panose="020B0609020204030204"/>
                <a:cs typeface="Consolas" panose="020B0609020204030204"/>
              </a:rPr>
              <a:t>YOLOv5는 객체 감지를 위한 딥 러닝 모델로 "You Only Look Once"의 약자입니다. 사전 훈련된 YOLOv5 모델을 사용하여 이미지 내 객체를 빠르고 효율적으로 감지할 수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/>
                <a:cs typeface="Consolas" panose="020B0609020204030204"/>
              </a:rPr>
              <a:t> 있습니다</a:t>
            </a:r>
            <a:endParaRPr lang="ko-KR" altLang="en-US" sz="1400">
              <a:solidFill>
                <a:schemeClr val="tx1"/>
              </a:solidFill>
              <a:latin typeface="Consolas" panose="020B0609020204030204"/>
              <a:cs typeface="Consolas" panose="020B0609020204030204"/>
            </a:endParaRPr>
          </a:p>
          <a:p>
            <a:endParaRPr kumimoji="1" lang="ko-KR" altLang="en-US" sz="14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4953000" y="1090295"/>
            <a:ext cx="4753610" cy="5205095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1-2.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Ms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400">
                <a:solidFill>
                  <a:schemeClr val="tx1"/>
                </a:solidFill>
                <a:latin typeface="Consolas" panose="020B0609020204030204"/>
                <a:cs typeface="Consolas" panose="020B0609020204030204"/>
              </a:rPr>
              <a:t>MS COCO(Microsoft Common Objects in Context)는 컴퓨터 비전 연구에 널리 사용되는 데이터 세트로 객체 감지 분할 및 이미지 설명과 같은 작업에 특히 적합합니다. 야외에서 실내에 이르기까지 다양한 장면을 포괄하는 20만 장 이상의 이미지를 포함하고 경계 상자 및 픽셀 레벨 마스크를 포함한 80가지 유형의 객체 태그를 제공합니다.</a:t>
            </a:r>
            <a:endParaRPr lang="ko-KR" altLang="en-US" sz="1400">
              <a:solidFill>
                <a:schemeClr val="tx1"/>
              </a:solidFill>
              <a:latin typeface="Consolas" panose="020B0609020204030204"/>
              <a:cs typeface="Consolas" panose="020B0609020204030204"/>
            </a:endParaRPr>
          </a:p>
          <a:p>
            <a:endParaRPr kumimoji="1" lang="en-US" altLang="zh-CN" sz="1400" dirty="0">
              <a:latin typeface="+mn-ea"/>
              <a:cs typeface="Gulim" panose="020B0600000101010101" charset="-127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1905000"/>
            <a:ext cx="2984500" cy="2065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30" y="1676400"/>
            <a:ext cx="2172335" cy="27578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2105" y="6325235"/>
            <a:ext cx="336740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내용 개체 틀 2"/>
          <p:cNvSpPr txBox="1"/>
          <p:nvPr/>
        </p:nvSpPr>
        <p:spPr>
          <a:xfrm>
            <a:off x="533400" y="1066800"/>
            <a:ext cx="4374515" cy="2005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한 종류의 객체를 동일한 객체로 가능한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endParaRPr lang="ko-KR" altLang="en-US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kern="0">
                <a:solidFill>
                  <a:schemeClr val="tx1"/>
                </a:solidFill>
              </a:rPr>
              <a:t>목적</a:t>
            </a:r>
            <a:r>
              <a:rPr lang="en-US" altLang="zh-CN" sz="1400" kern="0">
                <a:solidFill>
                  <a:schemeClr val="tx1"/>
                </a:solidFill>
              </a:rPr>
              <a:t>: </a:t>
            </a:r>
            <a:endParaRPr lang="en-US" altLang="zh-CN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kern="0">
                <a:solidFill>
                  <a:schemeClr val="tx1"/>
                </a:solidFill>
              </a:rPr>
              <a:t>특정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객체의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변화를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추적하여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어떤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변화가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있었는지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확인합니다</a:t>
            </a:r>
            <a:r>
              <a:rPr lang="en-US" altLang="zh-CN" sz="1400" kern="0">
                <a:solidFill>
                  <a:schemeClr val="tx1"/>
                </a:solidFill>
              </a:rPr>
              <a:t>.</a:t>
            </a:r>
            <a:endParaRPr lang="en-US" altLang="zh-CN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kern="0">
                <a:solidFill>
                  <a:schemeClr val="tx1"/>
                </a:solidFill>
              </a:rPr>
              <a:t>방법</a:t>
            </a:r>
            <a:r>
              <a:rPr lang="en-US" altLang="zh-CN" sz="1400" kern="0">
                <a:solidFill>
                  <a:schemeClr val="tx1"/>
                </a:solidFill>
              </a:rPr>
              <a:t>:</a:t>
            </a:r>
            <a:endParaRPr lang="en-US" altLang="zh-CN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kern="0">
                <a:solidFill>
                  <a:schemeClr val="tx1"/>
                </a:solidFill>
              </a:rPr>
              <a:t>두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개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이상의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시간대에서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촬영된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이미지를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비교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분석하여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객체의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변화를</a:t>
            </a:r>
            <a:r>
              <a:rPr lang="en-US" altLang="zh-CN" sz="1400" kern="0">
                <a:solidFill>
                  <a:schemeClr val="tx1"/>
                </a:solidFill>
              </a:rPr>
              <a:t> </a:t>
            </a:r>
            <a:r>
              <a:rPr lang="ko-KR" altLang="en-US" sz="1400" kern="0">
                <a:solidFill>
                  <a:schemeClr val="tx1"/>
                </a:solidFill>
              </a:rPr>
              <a:t>감지합니다</a:t>
            </a:r>
            <a:r>
              <a:rPr lang="en-US" altLang="zh-CN" sz="1400" kern="0">
                <a:solidFill>
                  <a:schemeClr val="tx1"/>
                </a:solidFill>
              </a:rPr>
              <a:t>.</a:t>
            </a:r>
            <a:endParaRPr lang="en-US" altLang="zh-CN" sz="1400" kern="0">
              <a:solidFill>
                <a:schemeClr val="tx1"/>
              </a:solidFill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zh-CN" sz="1400" kern="0">
              <a:solidFill>
                <a:schemeClr val="tx1"/>
              </a:solidFill>
            </a:endParaRPr>
          </a:p>
        </p:txBody>
      </p:sp>
      <p:sp>
        <p:nvSpPr>
          <p:cNvPr id="6" name="내용 개체 틀 3"/>
          <p:cNvSpPr txBox="1"/>
          <p:nvPr/>
        </p:nvSpPr>
        <p:spPr>
          <a:xfrm>
            <a:off x="5105683" y="1066800"/>
            <a:ext cx="4309110" cy="163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게시를 위한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GB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latinLnBrk="0"/>
            <a:r>
              <a:rPr lang="ko-KR" altLang="en-US" sz="1400" kern="0">
                <a:solidFill>
                  <a:schemeClr val="tx1"/>
                </a:solidFill>
                <a:sym typeface="+mn-ea"/>
              </a:rPr>
              <a:t>HTTP RESTful API는 자원을 쉽게 접근하고 조작하기 위해 인터넷 표준을 사용하여 구축된 애플리케이션 프로그래밍 인터페이스(API)입니다. 이 API는 웹에서 자원을 표현하기 위해 일반적으로 사용하는 HTTP 메소드를 이용합니다 (예: GET, POST, PUT, DELETE).</a:t>
            </a:r>
            <a:endParaRPr lang="ko-KR" altLang="en-US" sz="1400" kern="0">
              <a:solidFill>
                <a:schemeClr val="tx1"/>
              </a:solidFill>
            </a:endParaRPr>
          </a:p>
          <a:p>
            <a:pPr latinLnBrk="0"/>
            <a:endParaRPr kumimoji="1" lang="en-US" altLang="zh-CN" sz="800" kern="0" dirty="0">
              <a:solidFill>
                <a:schemeClr val="tx1"/>
              </a:solidFill>
              <a:latin typeface="+mn-ea"/>
              <a:cs typeface="Gulim" panose="020B0600000101010101" charset="-127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304800" y="3657600"/>
            <a:ext cx="1841500" cy="136906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961005" y="3657600"/>
            <a:ext cx="2006600" cy="138938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2209800" y="4436110"/>
            <a:ext cx="70485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84730" y="4191000"/>
            <a:ext cx="537210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 b="1">
                <a:latin typeface="Malgun Gothic" panose="020B0503020000020004" charset="-127"/>
                <a:ea typeface="Malgun Gothic" panose="020B0503020000020004" charset="-127"/>
                <a:cs typeface="Malgun Gothic" panose="020B0503020000020004" charset="-127"/>
              </a:rPr>
              <a:t>2S </a:t>
            </a:r>
            <a:r>
              <a:rPr lang="ko-KR" altLang="en-US" sz="1000" b="1">
                <a:latin typeface="Malgun Gothic" panose="020B0503020000020004" charset="-127"/>
                <a:ea typeface="Malgun Gothic" panose="020B0503020000020004" charset="-127"/>
                <a:cs typeface="Malgun Gothic" panose="020B0503020000020004" charset="-127"/>
              </a:rPr>
              <a:t>후</a:t>
            </a:r>
            <a:endParaRPr lang="ko-KR" altLang="en-US" sz="1000" b="1">
              <a:latin typeface="Malgun Gothic" panose="020B0503020000020004" charset="-127"/>
              <a:ea typeface="Malgun Gothic" panose="020B0503020000020004" charset="-127"/>
              <a:cs typeface="Malgun Gothic" panose="020B0503020000020004" charset="-127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505200"/>
            <a:ext cx="4652645" cy="1758950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7126</Words>
  <Application>WPS 演示</Application>
  <PresentationFormat>A4 용지(210x297mm)</PresentationFormat>
  <Paragraphs>574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Malgun Gothic</vt:lpstr>
      <vt:lpstr>Consolas</vt:lpstr>
      <vt:lpstr>Times New Roman</vt:lpstr>
      <vt:lpstr>Times New Roman</vt:lpstr>
      <vt:lpstr>Arial</vt:lpstr>
      <vt:lpstr>Wingdings</vt:lpstr>
      <vt:lpstr>Gulim</vt:lpstr>
      <vt:lpstr>Calibri</vt:lpstr>
      <vt:lpstr>微软雅黑</vt:lpstr>
      <vt:lpstr>Arial Unicode MS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기능(부족한 설명 추거, 신규 또는 추가 기능 중심, 페이지 추가 가능)</vt:lpstr>
      <vt:lpstr>사용자 시나리오(Ui 구성)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沈轩</cp:lastModifiedBy>
  <cp:revision>132</cp:revision>
  <dcterms:created xsi:type="dcterms:W3CDTF">2020-06-08T19:34:00Z</dcterms:created>
  <dcterms:modified xsi:type="dcterms:W3CDTF">2024-12-14T17:29:56Z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2018-05-10T18:00:00Z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2020-06-08T18:00:00Z</vt:filetime>
  </property>
  <property fmtid="{D5CDD505-2E9C-101B-9397-08002B2CF9AE}" pid="5" name="ICV">
    <vt:lpwstr>BFDF1E4EB7784EC2918C4892FDE84B5E_12</vt:lpwstr>
  </property>
  <property fmtid="{D5CDD505-2E9C-101B-9397-08002B2CF9AE}" pid="6" name="KSOProductBuildVer">
    <vt:lpwstr>2052-12.1.0.19302</vt:lpwstr>
  </property>
</Properties>
</file>